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58" r:id="rId3"/>
    <p:sldId id="269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91" r:id="rId12"/>
    <p:sldId id="282" r:id="rId13"/>
    <p:sldId id="275" r:id="rId14"/>
    <p:sldId id="283" r:id="rId15"/>
    <p:sldId id="284" r:id="rId16"/>
    <p:sldId id="285" r:id="rId17"/>
    <p:sldId id="286" r:id="rId18"/>
    <p:sldId id="287" r:id="rId19"/>
    <p:sldId id="273" r:id="rId20"/>
    <p:sldId id="288" r:id="rId21"/>
    <p:sldId id="289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78" d="100"/>
          <a:sy n="78" d="100"/>
        </p:scale>
        <p:origin x="-930" y="-312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09.07.2022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Word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6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zarechbs@mail.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000" y="4644000"/>
            <a:ext cx="9144000" cy="138596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3"/>
                </a:solidFill>
              </a:rPr>
              <a:t>Электронная </a:t>
            </a:r>
            <a:r>
              <a:rPr lang="ru-RU" sz="7200" b="1" dirty="0" smtClean="0">
                <a:solidFill>
                  <a:schemeClr val="accent3"/>
                </a:solidFill>
              </a:rPr>
              <a:t/>
            </a:r>
            <a:br>
              <a:rPr lang="ru-RU" sz="7200" b="1" dirty="0" smtClean="0">
                <a:solidFill>
                  <a:schemeClr val="accent3"/>
                </a:solidFill>
              </a:rPr>
            </a:br>
            <a:r>
              <a:rPr lang="ru-RU" sz="7200" b="1" dirty="0">
                <a:solidFill>
                  <a:schemeClr val="accent3"/>
                </a:solidFill>
              </a:rPr>
              <a:t>книговыдача</a:t>
            </a:r>
            <a:br>
              <a:rPr lang="ru-RU" sz="7200" b="1" dirty="0">
                <a:solidFill>
                  <a:schemeClr val="accent3"/>
                </a:solidFill>
              </a:rPr>
            </a:br>
            <a:r>
              <a:rPr lang="ru-RU" sz="6600" b="1" dirty="0">
                <a:solidFill>
                  <a:schemeClr val="accent3"/>
                </a:solidFill>
              </a:rPr>
              <a:t>(проект на базе </a:t>
            </a:r>
            <a:r>
              <a:rPr lang="ru-RU" sz="6600" b="1" dirty="0" smtClean="0">
                <a:solidFill>
                  <a:schemeClr val="accent3"/>
                </a:solidFill>
              </a:rPr>
              <a:t/>
            </a:r>
            <a:br>
              <a:rPr lang="ru-RU" sz="6600" b="1" dirty="0" smtClean="0">
                <a:solidFill>
                  <a:schemeClr val="accent3"/>
                </a:solidFill>
              </a:rPr>
            </a:br>
            <a:r>
              <a:rPr lang="ru-RU" sz="6600" b="1" dirty="0" smtClean="0">
                <a:solidFill>
                  <a:schemeClr val="accent3"/>
                </a:solidFill>
              </a:rPr>
              <a:t>МКУ </a:t>
            </a:r>
            <a:r>
              <a:rPr lang="ru-RU" sz="6600" b="1" dirty="0">
                <a:solidFill>
                  <a:schemeClr val="accent3"/>
                </a:solidFill>
              </a:rPr>
              <a:t>ГО Заречный «ЦБС»)</a:t>
            </a:r>
            <a:endParaRPr lang="ru-RU" sz="6600" dirty="0">
              <a:solidFill>
                <a:schemeClr val="accent3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50" y="864000"/>
            <a:ext cx="9144000" cy="900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Муниципальное казённое учреждение городского округа Заречный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«Централизованная библиотечная система»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00" y="1269000"/>
            <a:ext cx="1463362" cy="8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Заинтересованные лица,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на </a:t>
            </a:r>
            <a:r>
              <a:rPr lang="ru-RU" sz="5400" b="1" dirty="0"/>
              <a:t>которых рассчитана практика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719710"/>
              </p:ext>
            </p:extLst>
          </p:nvPr>
        </p:nvGraphicFramePr>
        <p:xfrm>
          <a:off x="606000" y="2799000"/>
          <a:ext cx="11045650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Документ" r:id="rId3" imgW="6128469" imgH="1202129" progId="Word.Document.12">
                  <p:embed/>
                </p:oleObj>
              </mc:Choice>
              <mc:Fallback>
                <p:oleObj name="Документ" r:id="rId3" imgW="6128469" imgH="12021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000" y="2799000"/>
                        <a:ext cx="11045650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2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Краткое описание бизнес-модели реализации практики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4548" r="5680" b="15021"/>
          <a:stretch/>
        </p:blipFill>
        <p:spPr bwMode="auto">
          <a:xfrm>
            <a:off x="1596000" y="2476417"/>
            <a:ext cx="9503412" cy="42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Краткое описание бизнес-модели реализации практики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8" y="2889000"/>
            <a:ext cx="1140367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Краткое описание практики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00" y="1404000"/>
            <a:ext cx="4266666" cy="2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179000"/>
            <a:ext cx="3465000" cy="46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32" y="1179000"/>
            <a:ext cx="3381750" cy="4509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8"/>
          <a:stretch/>
        </p:blipFill>
        <p:spPr bwMode="auto">
          <a:xfrm>
            <a:off x="4219296" y="4014000"/>
            <a:ext cx="4218200" cy="229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Действия по развертыванию практики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52970"/>
              </p:ext>
            </p:extLst>
          </p:nvPr>
        </p:nvGraphicFramePr>
        <p:xfrm>
          <a:off x="516000" y="2709000"/>
          <a:ext cx="6165000" cy="396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Документ" r:id="rId3" imgW="6128469" imgH="3588031" progId="Word.Document.12">
                  <p:embed/>
                </p:oleObj>
              </mc:Choice>
              <mc:Fallback>
                <p:oleObj name="Документ" r:id="rId3" imgW="6128469" imgH="3588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000" y="2709000"/>
                        <a:ext cx="6165000" cy="396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0" y="27090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Ресурсы,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необходимые </a:t>
            </a:r>
            <a:r>
              <a:rPr lang="ru-RU" sz="5400" b="1" dirty="0"/>
              <a:t>для внедрения практики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00" y="2709001"/>
            <a:ext cx="4440000" cy="33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80816"/>
              </p:ext>
            </p:extLst>
          </p:nvPr>
        </p:nvGraphicFramePr>
        <p:xfrm>
          <a:off x="341313" y="3389313"/>
          <a:ext cx="65833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Документ" r:id="rId4" imgW="6128469" imgH="1999709" progId="Word.Document.12">
                  <p:embed/>
                </p:oleObj>
              </mc:Choice>
              <mc:Fallback>
                <p:oleObj name="Документ" r:id="rId4" imgW="6128469" imgH="1999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313" y="3389313"/>
                        <a:ext cx="6583362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9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/>
              <a:t>Выгодополучатели</a:t>
            </a:r>
            <a:r>
              <a:rPr lang="ru-RU" sz="5400" b="1" dirty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00" y="2709001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0965"/>
              </p:ext>
            </p:extLst>
          </p:nvPr>
        </p:nvGraphicFramePr>
        <p:xfrm>
          <a:off x="377825" y="3011488"/>
          <a:ext cx="6656388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Документ" r:id="rId4" imgW="6128469" imgH="2963212" progId="Word.Document.12">
                  <p:embed/>
                </p:oleObj>
              </mc:Choice>
              <mc:Fallback>
                <p:oleObj name="Документ" r:id="rId4" imgW="6128469" imgH="2963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25" y="3011488"/>
                        <a:ext cx="6656388" cy="321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5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Затраты на реализацию практики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00" y="3249000"/>
            <a:ext cx="3960000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1583"/>
              </p:ext>
            </p:extLst>
          </p:nvPr>
        </p:nvGraphicFramePr>
        <p:xfrm>
          <a:off x="427038" y="3657600"/>
          <a:ext cx="6742112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Документ" r:id="rId4" imgW="6128469" imgH="1553770" progId="Word.Document.12">
                  <p:embed/>
                </p:oleObj>
              </mc:Choice>
              <mc:Fallback>
                <p:oleObj name="Документ" r:id="rId4" imgW="6128469" imgH="1553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038" y="3657600"/>
                        <a:ext cx="6742112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0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Показатели социально-экономического развития города, характеризующие положение  после внедрения практики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0" y="27090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000" y="3024000"/>
            <a:ext cx="60960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доступность онлайн-каталога ЦБС в режиме 24/7,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возможностью заказать любую книгу в любом структурном подразделении;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отсутствие необходимости записи пользователя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каждом структурном подразделении ЦБС;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возможность быстрого обслуживания при личном посещении любой из библиотек;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возможность получать рассылки по электронной почте о новинках библиотек.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40" y="324000"/>
            <a:ext cx="10515600" cy="9179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Краткая информация о лидере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DDE2B39-C36E-4B1B-A689-3ADEC7FDF28F}"/>
              </a:ext>
            </a:extLst>
          </p:cNvPr>
          <p:cNvSpPr/>
          <p:nvPr/>
        </p:nvSpPr>
        <p:spPr>
          <a:xfrm>
            <a:off x="809904" y="4656852"/>
            <a:ext cx="2443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ЯКОВЕНКО 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ЛАРИСА АНАТОЛЬЕВНА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Директор МКУ ГО Заречный «Централизованная библиотечная система»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4566000" y="4682426"/>
            <a:ext cx="23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РОМАНОВА 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АННА ВЛАДИМИРОВНА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Заведующий отделом комплектования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обработки фондов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8956056" y="4665144"/>
            <a:ext cx="1590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СЕРЕБРЯКОВ АНДРЕЙ ИВАНОВИЧ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Инженер по обеспечению безопасности фондов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5" t="3655" r="2798" b="2310"/>
          <a:stretch/>
        </p:blipFill>
        <p:spPr bwMode="auto">
          <a:xfrm>
            <a:off x="831000" y="1911305"/>
            <a:ext cx="2422124" cy="235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5358" r="3795" b="5156"/>
          <a:stretch/>
        </p:blipFill>
        <p:spPr bwMode="auto">
          <a:xfrm>
            <a:off x="4671288" y="2224583"/>
            <a:ext cx="2160000" cy="205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r="6868" b="2799"/>
          <a:stretch/>
        </p:blipFill>
        <p:spPr bwMode="auto">
          <a:xfrm>
            <a:off x="9111000" y="2224583"/>
            <a:ext cx="1280160" cy="209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Предпосылки реализации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000" y="1629000"/>
            <a:ext cx="10890000" cy="40497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1) Каждая библиотечная единица регистрировала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дублирующийся формуляр читателя,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имея возможности использовать единую электронную базу.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требовало высоких расходов на оргтехнику и много «бумажной» работы.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Трудоемкость процессов так 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превышала временной норматив.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2) В период пандемии поток читателей в библиотеки резко сократился. Лишившись возможности личного выбора книг на стеллажах библиотек, читатели могли узнавать о книгах только по телефону. Это отнимало много времени и еще сильнее снижало книговыдачу.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3) Читатели не имели возможности забронировать и заказать издание удаленно,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просматривать фонды разных библиотек, входящих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систему ЦБС. Книги в разных библиотеках выдавались неравномерно – в одной библиотеке книга могла быть свободна, в другой же – очередь на эту книгу.</a:t>
            </a:r>
          </a:p>
        </p:txBody>
      </p:sp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40" y="324000"/>
            <a:ext cx="10515600" cy="9179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Краткая информация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 команде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DDE2B39-C36E-4B1B-A689-3ADEC7FDF28F}"/>
              </a:ext>
            </a:extLst>
          </p:cNvPr>
          <p:cNvSpPr/>
          <p:nvPr/>
        </p:nvSpPr>
        <p:spPr>
          <a:xfrm>
            <a:off x="6072603" y="4627711"/>
            <a:ext cx="2443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ЕГОРОВА 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ТАТЬЯНА НИКОЛАЕВНА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Библиотекарь </a:t>
            </a:r>
            <a:r>
              <a:rPr lang="ru-RU" sz="1600" b="1" dirty="0" err="1" smtClean="0">
                <a:solidFill>
                  <a:schemeClr val="bg1"/>
                </a:solidFill>
              </a:rPr>
              <a:t>Курманской</a:t>
            </a:r>
            <a:r>
              <a:rPr lang="ru-RU" sz="1600" b="1" dirty="0" smtClean="0">
                <a:solidFill>
                  <a:schemeClr val="bg1"/>
                </a:solidFill>
              </a:rPr>
              <a:t> сельской библиотеки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9111000" y="4627710"/>
            <a:ext cx="175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ЛУКАШЕВИЧ ТАТЬЯНА НИКОЛАЕВНА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Библиотекарь </a:t>
            </a:r>
            <a:r>
              <a:rPr lang="ru-RU" sz="1600" b="1" dirty="0" err="1" smtClean="0">
                <a:solidFill>
                  <a:schemeClr val="bg1"/>
                </a:solidFill>
              </a:rPr>
              <a:t>Гагарской</a:t>
            </a:r>
            <a:r>
              <a:rPr lang="ru-RU" sz="1600" b="1" dirty="0" smtClean="0">
                <a:solidFill>
                  <a:schemeClr val="bg1"/>
                </a:solidFill>
              </a:rPr>
              <a:t> сельской библиотеки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741000" y="4627713"/>
            <a:ext cx="1766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КОБЕЦ ВЕРОНИКА СЕРГЕЕВНА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Заведующий отделом обслуживания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5060" r="4742" b="4649"/>
          <a:stretch/>
        </p:blipFill>
        <p:spPr bwMode="auto">
          <a:xfrm>
            <a:off x="741000" y="2227148"/>
            <a:ext cx="1773431" cy="21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5523" r="5805" b="3574"/>
          <a:stretch/>
        </p:blipFill>
        <p:spPr bwMode="auto">
          <a:xfrm>
            <a:off x="3666000" y="2240212"/>
            <a:ext cx="1440000" cy="211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3502644" y="4750822"/>
            <a:ext cx="1766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БЕЗДОМОВА ЕЛЕНА ЛЕОНИДОВНА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Заведующий детским отделом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Детский отдел\Desktop\Новая папка\PHOTO-2022-07-07-14-04-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25200"/>
          <a:stretch/>
        </p:blipFill>
        <p:spPr bwMode="auto">
          <a:xfrm>
            <a:off x="6141000" y="2227147"/>
            <a:ext cx="2306427" cy="21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Детский отдел\Desktop\Новая папка\PHOTO-2022-07-07-14-06-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00" y="2227147"/>
            <a:ext cx="1575000" cy="21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Ссылки на </a:t>
            </a:r>
            <a:r>
              <a:rPr lang="ru-RU" sz="5400" b="1" dirty="0" err="1"/>
              <a:t>интернет-ресурсы</a:t>
            </a:r>
            <a:r>
              <a:rPr lang="ru-RU" sz="5400" b="1" dirty="0"/>
              <a:t> практики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75532"/>
              </p:ext>
            </p:extLst>
          </p:nvPr>
        </p:nvGraphicFramePr>
        <p:xfrm>
          <a:off x="291000" y="2754000"/>
          <a:ext cx="6742112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Документ" r:id="rId3" imgW="6128469" imgH="1725451" progId="Word.Document.12">
                  <p:embed/>
                </p:oleObj>
              </mc:Choice>
              <mc:Fallback>
                <p:oleObj name="Документ" r:id="rId3" imgW="6128469" imgH="1725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000" y="2754000"/>
                        <a:ext cx="6742112" cy="189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2960"/>
          <a:stretch/>
        </p:blipFill>
        <p:spPr bwMode="auto">
          <a:xfrm>
            <a:off x="6456000" y="4419000"/>
            <a:ext cx="4959820" cy="20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1307167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</a:rPr>
              <a:t>СПАСИБО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CC195D-4F53-456A-AD4C-BB5F6DA16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924" y="1322017"/>
            <a:ext cx="6266076" cy="41773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536820" y="2467150"/>
            <a:ext cx="3883104" cy="1951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chemeClr val="accent1"/>
                </a:solidFill>
              </a:rPr>
              <a:t>Список контактов, ответственных 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за реализацию </a:t>
            </a:r>
            <a:r>
              <a:rPr lang="ru-RU" sz="1600" b="1" dirty="0" smtClean="0">
                <a:solidFill>
                  <a:schemeClr val="accent1"/>
                </a:solidFill>
              </a:rPr>
              <a:t>практики</a:t>
            </a:r>
          </a:p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Яковенко Лариса Анатольевна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Телефон  8(34377) 3-14-33; 7-18-09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E-mail</a:t>
            </a:r>
            <a:r>
              <a:rPr lang="ru-RU" sz="1600" dirty="0" smtClean="0">
                <a:solidFill>
                  <a:schemeClr val="accent1"/>
                </a:solidFill>
              </a:rPr>
              <a:t>: </a:t>
            </a:r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zarechbs@mail.ru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6254681" y="2254070"/>
            <a:ext cx="1690500" cy="16050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2880123" y="2254070"/>
            <a:ext cx="1690500" cy="1605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1189623" y="4108854"/>
            <a:ext cx="1624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внедрения: покупка и установка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 (ПО)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Ирбис 64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сервер ЦБС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ПК во всех структурных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подразделениях.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астройка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всех систем и сетевой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 потребности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ЦБС.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E738C91-0FFF-4C01-84DB-43CCC6A79D47}"/>
              </a:ext>
            </a:extLst>
          </p:cNvPr>
          <p:cNvSpPr/>
          <p:nvPr/>
        </p:nvSpPr>
        <p:spPr>
          <a:xfrm>
            <a:off x="2880123" y="4111291"/>
            <a:ext cx="162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несение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всех читателей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пяти структурных подразделений ЦБС в </a:t>
            </a:r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единую электронную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базу-каталог читателей. 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2B017D2-DD05-4C04-AAE8-C00D46138F46}"/>
              </a:ext>
            </a:extLst>
          </p:cNvPr>
          <p:cNvSpPr/>
          <p:nvPr/>
        </p:nvSpPr>
        <p:spPr>
          <a:xfrm>
            <a:off x="4596673" y="4149000"/>
            <a:ext cx="1624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Обучение специалистов </a:t>
            </a:r>
            <a:r>
              <a:rPr lang="ru-RU" sz="1200" b="1" dirty="0">
                <a:solidFill>
                  <a:schemeClr val="accent2"/>
                </a:solidFill>
                <a:latin typeface="Times New Roman"/>
                <a:ea typeface="Calibri"/>
              </a:rPr>
              <a:t>ЦБС работе с ПО Ирбис 64</a:t>
            </a: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</a:rPr>
              <a:t>+  (Книговыдача).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441A7D3-7964-4A03-A946-334D00629139}"/>
              </a:ext>
            </a:extLst>
          </p:cNvPr>
          <p:cNvSpPr/>
          <p:nvPr/>
        </p:nvSpPr>
        <p:spPr>
          <a:xfrm>
            <a:off x="6365999" y="4194000"/>
            <a:ext cx="15411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Электронная </a:t>
            </a:r>
            <a:r>
              <a:rPr lang="ru-RU" sz="1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книговыдача </a:t>
            </a: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1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тестовом режиме.</a:t>
            </a:r>
            <a:endParaRPr lang="ru-RU" sz="1100" b="1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BA29522-6DA2-4C94-998F-1CD0B72C4D76}"/>
              </a:ext>
            </a:extLst>
          </p:cNvPr>
          <p:cNvSpPr/>
          <p:nvPr/>
        </p:nvSpPr>
        <p:spPr>
          <a:xfrm>
            <a:off x="7964888" y="4194000"/>
            <a:ext cx="16245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Переход </a:t>
            </a:r>
            <a:b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1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электронную </a:t>
            </a:r>
            <a:r>
              <a:rPr lang="ru-RU" sz="1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книговыдачу всех пяти подразделений ЦБС.</a:t>
            </a:r>
            <a:endParaRPr lang="ru-RU" sz="1100" b="1" dirty="0">
              <a:solidFill>
                <a:schemeClr val="accent2"/>
              </a:solidFill>
              <a:ea typeface="Calibri"/>
              <a:cs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9623" y="1465731"/>
            <a:ext cx="10165527" cy="3181732"/>
            <a:chOff x="1555473" y="2169000"/>
            <a:chExt cx="10165527" cy="3181732"/>
          </a:xfrm>
        </p:grpSpPr>
        <p:sp>
          <p:nvSpPr>
            <p:cNvPr id="6" name="Стрелка: вправо 5">
              <a:extLst>
                <a:ext uri="{FF2B5EF4-FFF2-40B4-BE49-F238E27FC236}">
                  <a16:creationId xmlns="" xmlns:a16="http://schemas.microsoft.com/office/drawing/2014/main" id="{36A185A8-DC91-4856-8667-DAB40D56ABA5}"/>
                </a:ext>
              </a:extLst>
            </p:cNvPr>
            <p:cNvSpPr/>
            <p:nvPr/>
          </p:nvSpPr>
          <p:spPr>
            <a:xfrm>
              <a:off x="8301000" y="2169000"/>
              <a:ext cx="3420000" cy="318173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5A892C0F-0900-4E39-B2D8-1D77BE49C9AC}"/>
                </a:ext>
              </a:extLst>
            </p:cNvPr>
            <p:cNvSpPr/>
            <p:nvPr/>
          </p:nvSpPr>
          <p:spPr>
            <a:xfrm>
              <a:off x="4929525" y="2945764"/>
              <a:ext cx="1690500" cy="16050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B01E228C-E55A-4C8B-8D8F-F8DDEAD1B1AD}"/>
                </a:ext>
              </a:extLst>
            </p:cNvPr>
            <p:cNvSpPr/>
            <p:nvPr/>
          </p:nvSpPr>
          <p:spPr>
            <a:xfrm>
              <a:off x="1555473" y="2962269"/>
              <a:ext cx="1690500" cy="16050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6A4802-354D-4E30-A70E-2E0867306A6B}"/>
                </a:ext>
              </a:extLst>
            </p:cNvPr>
            <p:cNvSpPr txBox="1"/>
            <p:nvPr/>
          </p:nvSpPr>
          <p:spPr>
            <a:xfrm>
              <a:off x="3522830" y="3004752"/>
              <a:ext cx="11367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/>
                  </a:solidFill>
                </a:rPr>
                <a:t>Июль – </a:t>
              </a:r>
              <a:endParaRPr lang="ru-RU" sz="2000" b="1" dirty="0">
                <a:solidFill>
                  <a:schemeClr val="bg2"/>
                </a:solidFill>
              </a:endParaRPr>
            </a:p>
            <a:p>
              <a:r>
                <a:rPr lang="ru-RU" sz="2000" b="1" dirty="0" smtClean="0">
                  <a:solidFill>
                    <a:schemeClr val="bg2"/>
                  </a:solidFill>
                </a:rPr>
                <a:t>Декабрь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201</a:t>
              </a:r>
              <a:r>
                <a:rPr lang="ru-RU" sz="3200" dirty="0" smtClean="0">
                  <a:solidFill>
                    <a:schemeClr val="bg2"/>
                  </a:solidFill>
                </a:rPr>
                <a:t>9</a:t>
              </a:r>
              <a:endParaRPr lang="ru-RU" sz="3200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6A4802-354D-4E30-A70E-2E0867306A6B}"/>
                </a:ext>
              </a:extLst>
            </p:cNvPr>
            <p:cNvSpPr txBox="1"/>
            <p:nvPr/>
          </p:nvSpPr>
          <p:spPr>
            <a:xfrm>
              <a:off x="1829662" y="3004176"/>
              <a:ext cx="10798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/>
                  </a:solidFill>
                </a:rPr>
                <a:t>Апрель-</a:t>
              </a:r>
            </a:p>
            <a:p>
              <a:r>
                <a:rPr lang="ru-RU" sz="2000" b="1" dirty="0" smtClean="0">
                  <a:solidFill>
                    <a:schemeClr val="bg2"/>
                  </a:solidFill>
                </a:rPr>
                <a:t>Июнь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20</a:t>
              </a:r>
              <a:r>
                <a:rPr lang="ru-RU" sz="3200" dirty="0" smtClean="0">
                  <a:solidFill>
                    <a:schemeClr val="bg2"/>
                  </a:solidFill>
                </a:rPr>
                <a:t>19</a:t>
              </a:r>
              <a:endParaRPr lang="ru-RU" sz="3200" dirty="0">
                <a:solidFill>
                  <a:schemeClr val="bg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46A4802-354D-4E30-A70E-2E0867306A6B}"/>
                </a:ext>
              </a:extLst>
            </p:cNvPr>
            <p:cNvSpPr txBox="1"/>
            <p:nvPr/>
          </p:nvSpPr>
          <p:spPr>
            <a:xfrm>
              <a:off x="5203132" y="3006763"/>
              <a:ext cx="10679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/>
                  </a:solidFill>
                </a:rPr>
                <a:t>Январь-</a:t>
              </a:r>
            </a:p>
            <a:p>
              <a:r>
                <a:rPr lang="ru-RU" sz="2000" b="1" dirty="0" smtClean="0">
                  <a:solidFill>
                    <a:schemeClr val="bg2"/>
                  </a:solidFill>
                </a:rPr>
                <a:t>Июнь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20</a:t>
              </a:r>
              <a:r>
                <a:rPr lang="ru-RU" sz="3200" dirty="0" smtClean="0">
                  <a:solidFill>
                    <a:schemeClr val="bg2"/>
                  </a:solidFill>
                </a:rPr>
                <a:t>20</a:t>
              </a:r>
              <a:endParaRPr lang="ru-RU" sz="3200" dirty="0">
                <a:solidFill>
                  <a:schemeClr val="bg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46A4802-354D-4E30-A70E-2E0867306A6B}"/>
                </a:ext>
              </a:extLst>
            </p:cNvPr>
            <p:cNvSpPr txBox="1"/>
            <p:nvPr/>
          </p:nvSpPr>
          <p:spPr>
            <a:xfrm>
              <a:off x="6893707" y="3006763"/>
              <a:ext cx="11367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/>
                  </a:solidFill>
                </a:rPr>
                <a:t>Июнь – </a:t>
              </a:r>
              <a:endParaRPr lang="ru-RU" sz="2000" b="1" dirty="0">
                <a:solidFill>
                  <a:schemeClr val="bg2"/>
                </a:solidFill>
              </a:endParaRPr>
            </a:p>
            <a:p>
              <a:r>
                <a:rPr lang="ru-RU" sz="2000" b="1" dirty="0" smtClean="0">
                  <a:solidFill>
                    <a:schemeClr val="bg2"/>
                  </a:solidFill>
                </a:rPr>
                <a:t>Декабрь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20</a:t>
              </a:r>
              <a:r>
                <a:rPr lang="ru-RU" sz="3200" dirty="0" smtClean="0">
                  <a:solidFill>
                    <a:schemeClr val="bg2"/>
                  </a:solidFill>
                </a:rPr>
                <a:t>20</a:t>
              </a:r>
              <a:endParaRPr lang="ru-RU" sz="3200" dirty="0">
                <a:solidFill>
                  <a:schemeClr val="bg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46A4802-354D-4E30-A70E-2E0867306A6B}"/>
                </a:ext>
              </a:extLst>
            </p:cNvPr>
            <p:cNvSpPr txBox="1"/>
            <p:nvPr/>
          </p:nvSpPr>
          <p:spPr>
            <a:xfrm>
              <a:off x="8550520" y="3158064"/>
              <a:ext cx="11849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2"/>
                  </a:solidFill>
                </a:rPr>
                <a:t>С Января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20</a:t>
              </a:r>
              <a:r>
                <a:rPr lang="ru-RU" sz="3200" dirty="0" smtClean="0">
                  <a:solidFill>
                    <a:schemeClr val="bg2"/>
                  </a:solidFill>
                </a:rPr>
                <a:t>21</a:t>
              </a:r>
              <a:endParaRPr lang="ru-RU" sz="3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9000"/>
            <a:ext cx="114750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города, характеризующие положение  до внедрения практики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8868" r="11402" b="52688"/>
          <a:stretch/>
        </p:blipFill>
        <p:spPr bwMode="auto">
          <a:xfrm>
            <a:off x="246000" y="2394000"/>
            <a:ext cx="11790000" cy="41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Цели и задачи практики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6000" y="2828836"/>
            <a:ext cx="1098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Объединить все структурные подразделения, входящие в ЦБС, в единую информационную систему, позволяющую автоматизировать работу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читателями.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00" y="4439250"/>
            <a:ext cx="3870000" cy="24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Возможности, которые позволили реализовать практику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0455"/>
              </p:ext>
            </p:extLst>
          </p:nvPr>
        </p:nvGraphicFramePr>
        <p:xfrm>
          <a:off x="1101000" y="3024001"/>
          <a:ext cx="10072762" cy="3306041"/>
        </p:xfrm>
        <a:graphic>
          <a:graphicData uri="http://schemas.openxmlformats.org/drawingml/2006/table">
            <a:tbl>
              <a:tblPr/>
              <a:tblGrid>
                <a:gridCol w="1045515"/>
                <a:gridCol w="9027247"/>
              </a:tblGrid>
              <a:tr h="53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en-US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возможности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Подключение качественного канала Интернет ко всем библиотекам 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Покупка специализированного ПО Ирбис 64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+, повышение компетенций специалистов при</a:t>
                      </a:r>
                      <a:r>
                        <a:rPr lang="ru-RU" sz="1600" kern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автоматизированной Книговыдачи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специалиста, способного настроить и поддерживать работу 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системы автоматизированной Книговыдачи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Покупка современных ПК для рабочих мест библиотекарей и 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оборудование для сервера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Желание руководства ЦБС развиваться в ногу со 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временем. Поддержка Учредителем инновационных методов работы ЦБС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Принципиальные подходы, избранные при разработке и внедрении практики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13358"/>
              </p:ext>
            </p:extLst>
          </p:nvPr>
        </p:nvGraphicFramePr>
        <p:xfrm>
          <a:off x="2721000" y="2574000"/>
          <a:ext cx="7875000" cy="2430001"/>
        </p:xfrm>
        <a:graphic>
          <a:graphicData uri="http://schemas.openxmlformats.org/drawingml/2006/table">
            <a:tbl>
              <a:tblPr/>
              <a:tblGrid>
                <a:gridCol w="817395"/>
                <a:gridCol w="7057605"/>
              </a:tblGrid>
              <a:tr h="669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подхода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Максимальная надежность всех компонентов информационной системы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Максимальное использование возможностей ПО Ирбис 64+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</a:t>
                      </a:r>
                      <a:r>
                        <a:rPr lang="ru-RU" sz="1600" kern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затратных решений в технической части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0" y="5282832"/>
            <a:ext cx="67627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 Результаты практики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0" y="5409000"/>
            <a:ext cx="67627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3293"/>
              </p:ext>
            </p:extLst>
          </p:nvPr>
        </p:nvGraphicFramePr>
        <p:xfrm>
          <a:off x="1326000" y="2618999"/>
          <a:ext cx="9315000" cy="2790000"/>
        </p:xfrm>
        <a:graphic>
          <a:graphicData uri="http://schemas.openxmlformats.org/drawingml/2006/table">
            <a:tbl>
              <a:tblPr/>
              <a:tblGrid>
                <a:gridCol w="765000"/>
                <a:gridCol w="4320000"/>
                <a:gridCol w="2155238"/>
                <a:gridCol w="2074762"/>
              </a:tblGrid>
              <a:tr h="4312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Показатель, единица измерения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показателя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последний год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реализации практики</a:t>
                      </a: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весь период реализации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Книговыдача электронная, экз.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90890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112890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зарегистрированных читателей в единой электронной базе, чел.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39000"/>
            <a:ext cx="10515600" cy="103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Участники внедрения практики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и </a:t>
            </a:r>
            <a:r>
              <a:rPr lang="ru-RU" sz="5400" b="1" dirty="0"/>
              <a:t>их роль в процессе внедрения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4461"/>
              </p:ext>
            </p:extLst>
          </p:nvPr>
        </p:nvGraphicFramePr>
        <p:xfrm>
          <a:off x="207963" y="2938463"/>
          <a:ext cx="11606212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окумент" r:id="rId3" imgW="6128469" imgH="1374890" progId="Word.Document.12">
                  <p:embed/>
                </p:oleObj>
              </mc:Choice>
              <mc:Fallback>
                <p:oleObj name="Документ" r:id="rId3" imgW="6128469" imgH="1374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3" y="2938463"/>
                        <a:ext cx="11606212" cy="259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5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393</Words>
  <Application>Microsoft Office PowerPoint</Application>
  <PresentationFormat>Произвольный</PresentationFormat>
  <Paragraphs>110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Электронная  книговыдача (проект на базе  МКУ ГО Заречный «ЦБС»)</vt:lpstr>
      <vt:lpstr>Предпосылки реализации</vt:lpstr>
      <vt:lpstr>Сроки реализации проекта</vt:lpstr>
      <vt:lpstr>Показатели социально-экономического развития города, характеризующие положение  до внедрения практики </vt:lpstr>
      <vt:lpstr>Цели и задачи практики </vt:lpstr>
      <vt:lpstr>Возможности, которые позволили реализовать практику </vt:lpstr>
      <vt:lpstr>Принципиальные подходы, избранные при разработке и внедрении практики </vt:lpstr>
      <vt:lpstr> Результаты практики</vt:lpstr>
      <vt:lpstr>Участники внедрения практики  и их роль в процессе внедрения </vt:lpstr>
      <vt:lpstr>Заинтересованные лица,  на которых рассчитана практика </vt:lpstr>
      <vt:lpstr>Краткое описание бизнес-модели реализации практики </vt:lpstr>
      <vt:lpstr>Краткое описание бизнес-модели реализации практики </vt:lpstr>
      <vt:lpstr>Краткое описание практики </vt:lpstr>
      <vt:lpstr>Действия по развертыванию практики </vt:lpstr>
      <vt:lpstr>Ресурсы,  необходимые для внедрения практики </vt:lpstr>
      <vt:lpstr>Выгодополучатели </vt:lpstr>
      <vt:lpstr>Затраты на реализацию практики  </vt:lpstr>
      <vt:lpstr>Показатели социально-экономического развития города, характеризующие положение  после внедрения практики</vt:lpstr>
      <vt:lpstr>Краткая информация о лидере практики</vt:lpstr>
      <vt:lpstr>Краткая информация о команде проекта</vt:lpstr>
      <vt:lpstr>Ссылки на интернет-ресурсы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Детский отдел</cp:lastModifiedBy>
  <cp:revision>32</cp:revision>
  <dcterms:created xsi:type="dcterms:W3CDTF">2020-06-21T13:18:43Z</dcterms:created>
  <dcterms:modified xsi:type="dcterms:W3CDTF">2022-07-09T05:42:30Z</dcterms:modified>
</cp:coreProperties>
</file>